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84" r:id="rId17"/>
    <p:sldId id="285" r:id="rId18"/>
  </p:sldIdLst>
  <p:sldSz cx="14630400" cy="8229600"/>
  <p:notesSz cx="8229600" cy="146304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30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837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Algoritmos de Ordenamiento y Búsqueda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3610093"/>
            <a:ext cx="7556421" cy="35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En la ciencia de la computación, los algoritmos de ordenamiento y búsqueda son fundamentales para la organización y localización eficiente de elementos en estructuras de datos. Este trabajo se centra en la implementación en Python de los métodos ordenamiento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Bubble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e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Insertion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.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Así como también de las técnicas de búsqueda Lineal y Binaria. </a:t>
            </a:r>
          </a:p>
          <a:p>
            <a:pPr>
              <a:lnSpc>
                <a:spcPts val="2850"/>
              </a:lnSpc>
            </a:pPr>
            <a:endParaRPr lang="es-ES" sz="1750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Analizaremos sus características, ventajas y desventajas, proporcionando una comprensión completa de estos algoritmos esenciales.</a:t>
            </a:r>
            <a:endParaRPr lang="en-US" sz="17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57" y="0"/>
            <a:ext cx="583474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881744" y="1458687"/>
            <a:ext cx="9383486" cy="593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Selecciona el primer elemento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Toma el primer elemento de la lista para empezar a revisar.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Compara con el valor buscado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Compara ese elemento actual con el valor que está buscando</a:t>
            </a: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Avanza al siguiente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Si no hay coincidencia, avanza al siguiente elemento de la lista y repite la comparación.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Repite hasta el final o encontrar el valor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Repite este proceso de forma secuencial con cada elemento hasta que: 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Encuentra el valor y devuelve su posición.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Revisa todos los elementos de la lista y no encuentra el valor buscado.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58734" y="525862"/>
            <a:ext cx="6943504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</a:t>
            </a:r>
            <a:r>
              <a:rPr lang="en-US" sz="4000" dirty="0" err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</a:t>
            </a:r>
            <a:endParaRPr lang="en-US" sz="4000" dirty="0">
              <a:solidFill>
                <a:prstClr val="black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230" y="0"/>
            <a:ext cx="436517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52" y="1033759"/>
            <a:ext cx="7341130" cy="3870503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2373085" y="5117599"/>
            <a:ext cx="9323964" cy="2659754"/>
            <a:chOff x="916946" y="3653960"/>
            <a:chExt cx="9323964" cy="2659754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453672" y="4724147"/>
              <a:ext cx="785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Sencillez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Flexibilidad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734224" y="4724146"/>
              <a:ext cx="45066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Ineficiencia en listas grandes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No es adecuado para listas ordenadas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4499134" y="219205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709057" y="1042717"/>
            <a:ext cx="908957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5550"/>
              </a:lnSpc>
            </a:pP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</a:t>
            </a:r>
            <a:r>
              <a:rPr lang="en-US" sz="4450" dirty="0" err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Binaria</a:t>
            </a:r>
            <a:endParaRPr lang="en-US" sz="4450" dirty="0">
              <a:solidFill>
                <a:prstClr val="black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75659" y="2427514"/>
            <a:ext cx="85126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El algoritmo de búsqueda binaria es un algoritmo muy eficiente que se aplica solo a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listas ordenadas. </a:t>
            </a:r>
          </a:p>
          <a:p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Funciona dividiendo repetidamente la lista en dos mitades y comparando el elemento objetivo con el elemento del medio, esto reduce significativamente la cantidad de comparaciones necesarias.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La principal ventaja de este algoritmo es su eficiencia: su complejidad es O(</a:t>
            </a:r>
            <a:r>
              <a:rPr lang="es-E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logn</a:t>
            </a: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), porque en cada paso descarta la mitad de los elementos.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161" y="1116714"/>
            <a:ext cx="3975116" cy="5791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7687" y="319026"/>
            <a:ext cx="8881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</a:t>
            </a: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</a:t>
            </a:r>
            <a:endParaRPr lang="en-US" sz="4450" dirty="0"/>
          </a:p>
        </p:txBody>
      </p:sp>
      <p:sp>
        <p:nvSpPr>
          <p:cNvPr id="19" name="Rectángulo 18"/>
          <p:cNvSpPr/>
          <p:nvPr/>
        </p:nvSpPr>
        <p:spPr>
          <a:xfrm>
            <a:off x="1077687" y="1197139"/>
            <a:ext cx="7315200" cy="66548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Compara con </a:t>
            </a:r>
            <a:r>
              <a:rPr lang="es-A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  <a:cs typeface="Times New Roman" panose="02020603050405020304" pitchFamily="18" charset="0"/>
              </a:rPr>
              <a:t>e</a:t>
            </a: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lemento medio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Compara el valor buscado con el valor que está en la posición central de la lista.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Verifica coincidencia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Si el valor medio es igual al valor, lo encuentra y devuelve el índice.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Busca en mitad izquierda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Si el valor es menor que el valor medio, continúa la búsqueda solo en la mitad izquierda de la lista.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Busca en </a:t>
            </a:r>
            <a:r>
              <a:rPr lang="es-A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  <a:cs typeface="Times New Roman" panose="02020603050405020304" pitchFamily="18" charset="0"/>
              </a:rPr>
              <a:t>m</a:t>
            </a: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itad derecha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Si el valor es mayor que el valor medio, busca en la mitad derecha de la lista.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Repite y refina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Repite este proceso de dividir la lista y buscar en la mitad relevante hasta que encuentra el valor o la sección de la lista se agote, indicando que no a sido encontrado.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2" y="-500743"/>
            <a:ext cx="5637146" cy="8131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4499134" y="219205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s-AR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0" y="955763"/>
            <a:ext cx="6410946" cy="4065317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2373085" y="5117599"/>
            <a:ext cx="9323964" cy="2659754"/>
            <a:chOff x="916946" y="3653960"/>
            <a:chExt cx="9323964" cy="2659754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453672" y="4724147"/>
              <a:ext cx="35671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Eficiencia en listas </a:t>
              </a:r>
            </a:p>
            <a:p>
              <a:r>
                <a:rPr lang="es-E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   ordenadas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Menos comparaciones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34224" y="4724146"/>
              <a:ext cx="45066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Requiere una lista ordenada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Mayor complejidad de </a:t>
              </a:r>
              <a:r>
                <a:rPr lang="es-E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implementacion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248" y="3284947"/>
            <a:ext cx="7729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Comparación de Algoritmos</a:t>
            </a:r>
            <a:endParaRPr lang="en-US" sz="4450" dirty="0"/>
          </a:p>
        </p:txBody>
      </p:sp>
      <p:grpSp>
        <p:nvGrpSpPr>
          <p:cNvPr id="40" name="Grupo 39"/>
          <p:cNvGrpSpPr/>
          <p:nvPr/>
        </p:nvGrpSpPr>
        <p:grpSpPr>
          <a:xfrm>
            <a:off x="519710" y="4392383"/>
            <a:ext cx="13590979" cy="2498944"/>
            <a:chOff x="457200" y="4700885"/>
            <a:chExt cx="13590979" cy="2498944"/>
          </a:xfrm>
        </p:grpSpPr>
        <p:sp>
          <p:nvSpPr>
            <p:cNvPr id="39" name="Shape 2"/>
            <p:cNvSpPr/>
            <p:nvPr/>
          </p:nvSpPr>
          <p:spPr>
            <a:xfrm>
              <a:off x="457200" y="4725273"/>
              <a:ext cx="13587170" cy="412859"/>
            </a:xfrm>
            <a:prstGeom prst="roundRect">
              <a:avLst>
                <a:gd name="adj" fmla="val 470"/>
              </a:avLst>
            </a:prstGeom>
            <a:solidFill>
              <a:srgbClr val="E2E4E9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1028462" y="4734639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Algoritmo</a:t>
              </a:r>
              <a:endParaRPr lang="en-US" sz="17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3827859" y="4746248"/>
              <a:ext cx="279558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Tipo</a:t>
              </a:r>
              <a:endParaRPr lang="en-US" sz="17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286917" y="4753868"/>
              <a:ext cx="279558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Mejor</a:t>
              </a: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 </a:t>
              </a: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Caso</a:t>
              </a:r>
              <a:endParaRPr lang="en-US" sz="17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789724" y="4700885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Peor</a:t>
              </a: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 </a:t>
              </a: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Caso</a:t>
              </a:r>
              <a:endParaRPr lang="en-US" sz="17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997838" y="6258460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Búsqueda Lineal</a:t>
              </a:r>
              <a:endParaRPr lang="en-US" sz="17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344394" y="5694201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O(n)</a:t>
              </a:r>
              <a:endParaRPr lang="en-US" sz="17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6344394" y="6258460"/>
              <a:ext cx="910250" cy="4158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O(1)</a:t>
              </a:r>
              <a:endParaRPr lang="en-US" sz="17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997839" y="6836926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Búsqueda Binaria</a:t>
              </a:r>
              <a:endParaRPr lang="en-US" sz="17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0802779" y="6035278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endParaRPr lang="en-US" sz="1750" dirty="0"/>
            </a:p>
          </p:txBody>
        </p:sp>
        <p:sp>
          <p:nvSpPr>
            <p:cNvPr id="22" name="Text 6"/>
            <p:cNvSpPr/>
            <p:nvPr/>
          </p:nvSpPr>
          <p:spPr>
            <a:xfrm>
              <a:off x="11248782" y="4715257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Lista</a:t>
              </a: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 </a:t>
              </a: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Ordenada</a:t>
              </a:r>
              <a:endParaRPr lang="en-US" sz="1750" dirty="0"/>
            </a:p>
          </p:txBody>
        </p:sp>
        <p:sp>
          <p:nvSpPr>
            <p:cNvPr id="23" name="Text 8"/>
            <p:cNvSpPr/>
            <p:nvPr/>
          </p:nvSpPr>
          <p:spPr>
            <a:xfrm>
              <a:off x="1028461" y="5203507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Bubble Sort</a:t>
              </a:r>
              <a:endParaRPr lang="en-US" sz="1750" dirty="0"/>
            </a:p>
          </p:txBody>
        </p:sp>
        <p:sp>
          <p:nvSpPr>
            <p:cNvPr id="24" name="Text 8"/>
            <p:cNvSpPr/>
            <p:nvPr/>
          </p:nvSpPr>
          <p:spPr>
            <a:xfrm>
              <a:off x="997837" y="5703926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Insertion Sort</a:t>
              </a:r>
              <a:endParaRPr lang="en-US" sz="1750" dirty="0"/>
            </a:p>
          </p:txBody>
        </p:sp>
        <p:sp>
          <p:nvSpPr>
            <p:cNvPr id="25" name="Text 13"/>
            <p:cNvSpPr/>
            <p:nvPr/>
          </p:nvSpPr>
          <p:spPr>
            <a:xfrm>
              <a:off x="3697495" y="5694201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Ordenamiento</a:t>
              </a:r>
              <a:endParaRPr lang="en-US" sz="1750" dirty="0"/>
            </a:p>
          </p:txBody>
        </p:sp>
        <p:sp>
          <p:nvSpPr>
            <p:cNvPr id="26" name="Text 13"/>
            <p:cNvSpPr/>
            <p:nvPr/>
          </p:nvSpPr>
          <p:spPr>
            <a:xfrm>
              <a:off x="3697496" y="5182288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Ordenamiento</a:t>
              </a:r>
              <a:endParaRPr lang="en-US" sz="1750" dirty="0"/>
            </a:p>
          </p:txBody>
        </p:sp>
        <p:sp>
          <p:nvSpPr>
            <p:cNvPr id="27" name="Text 9"/>
            <p:cNvSpPr/>
            <p:nvPr/>
          </p:nvSpPr>
          <p:spPr>
            <a:xfrm>
              <a:off x="6344394" y="5130688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O(n)</a:t>
              </a:r>
              <a:endParaRPr lang="en-US" sz="175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8844763" y="677297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nnel Sans"/>
                  <a:ea typeface="Funnel Sans"/>
                </a:rPr>
                <a:t>O(log n)</a:t>
              </a:r>
              <a:endParaRPr lang="es-AR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endParaRPr>
            </a:p>
          </p:txBody>
        </p:sp>
        <p:sp>
          <p:nvSpPr>
            <p:cNvPr id="29" name="Text 11"/>
            <p:cNvSpPr/>
            <p:nvPr/>
          </p:nvSpPr>
          <p:spPr>
            <a:xfrm>
              <a:off x="6344394" y="6772973"/>
              <a:ext cx="910250" cy="4158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O(1)</a:t>
              </a:r>
              <a:endParaRPr lang="en-US" sz="1750" dirty="0"/>
            </a:p>
          </p:txBody>
        </p:sp>
        <p:sp>
          <p:nvSpPr>
            <p:cNvPr id="30" name="Text 13"/>
            <p:cNvSpPr/>
            <p:nvPr/>
          </p:nvSpPr>
          <p:spPr>
            <a:xfrm>
              <a:off x="3697496" y="6233587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Busqueda</a:t>
              </a:r>
              <a:endParaRPr lang="en-US" sz="1750" dirty="0"/>
            </a:p>
          </p:txBody>
        </p:sp>
        <p:sp>
          <p:nvSpPr>
            <p:cNvPr id="31" name="Text 13"/>
            <p:cNvSpPr/>
            <p:nvPr/>
          </p:nvSpPr>
          <p:spPr>
            <a:xfrm>
              <a:off x="3697495" y="6825955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Busqueda</a:t>
              </a:r>
              <a:endParaRPr lang="en-US" sz="1750" dirty="0"/>
            </a:p>
          </p:txBody>
        </p:sp>
        <p:sp>
          <p:nvSpPr>
            <p:cNvPr id="32" name="Text 9"/>
            <p:cNvSpPr/>
            <p:nvPr/>
          </p:nvSpPr>
          <p:spPr>
            <a:xfrm>
              <a:off x="11607447" y="6199084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No</a:t>
              </a:r>
              <a:endParaRPr lang="en-US" sz="1750" dirty="0"/>
            </a:p>
          </p:txBody>
        </p:sp>
        <p:sp>
          <p:nvSpPr>
            <p:cNvPr id="33" name="Text 9"/>
            <p:cNvSpPr/>
            <p:nvPr/>
          </p:nvSpPr>
          <p:spPr>
            <a:xfrm>
              <a:off x="8955951" y="5641855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O(n2)</a:t>
              </a:r>
              <a:endParaRPr lang="en-US" sz="1750" dirty="0"/>
            </a:p>
          </p:txBody>
        </p:sp>
        <p:sp>
          <p:nvSpPr>
            <p:cNvPr id="34" name="Text 9"/>
            <p:cNvSpPr/>
            <p:nvPr/>
          </p:nvSpPr>
          <p:spPr>
            <a:xfrm>
              <a:off x="8950569" y="6216729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O(n)</a:t>
              </a:r>
              <a:endParaRPr lang="en-US" sz="1750" dirty="0"/>
            </a:p>
          </p:txBody>
        </p:sp>
        <p:sp>
          <p:nvSpPr>
            <p:cNvPr id="35" name="Text 9"/>
            <p:cNvSpPr/>
            <p:nvPr/>
          </p:nvSpPr>
          <p:spPr>
            <a:xfrm>
              <a:off x="8955951" y="5143539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O(n2)</a:t>
              </a:r>
              <a:endParaRPr lang="en-US" sz="1750" dirty="0"/>
            </a:p>
          </p:txBody>
        </p:sp>
        <p:sp>
          <p:nvSpPr>
            <p:cNvPr id="36" name="Text 9"/>
            <p:cNvSpPr/>
            <p:nvPr/>
          </p:nvSpPr>
          <p:spPr>
            <a:xfrm>
              <a:off x="11599598" y="5697591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No</a:t>
              </a:r>
              <a:endParaRPr lang="en-US" sz="1750" dirty="0"/>
            </a:p>
          </p:txBody>
        </p:sp>
        <p:sp>
          <p:nvSpPr>
            <p:cNvPr id="37" name="Text 9"/>
            <p:cNvSpPr/>
            <p:nvPr/>
          </p:nvSpPr>
          <p:spPr>
            <a:xfrm>
              <a:off x="11589121" y="6727056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Si</a:t>
              </a:r>
              <a:endParaRPr lang="en-US" sz="1750" dirty="0"/>
            </a:p>
          </p:txBody>
        </p:sp>
        <p:sp>
          <p:nvSpPr>
            <p:cNvPr id="38" name="Text 9"/>
            <p:cNvSpPr/>
            <p:nvPr/>
          </p:nvSpPr>
          <p:spPr>
            <a:xfrm>
              <a:off x="11624986" y="5129942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No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20666"/>
            <a:ext cx="6851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Conclusiones del Estudio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0844"/>
            <a:ext cx="7556421" cy="4583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 el mundo de la programación, los algoritmos de ordenamiento y búsqueda son fundamentales para para la manipulación y búsqueda de datos, los algoritmos de ordenamiento nos permiten organizar conjuntos de datos de forma ascendente o descendente mientras que los algoritmos de búsqueda nos permiten localizar información de manera más rápida dependiendo de la situación. </a:t>
            </a:r>
          </a:p>
          <a:p>
            <a:pPr>
              <a:lnSpc>
                <a:spcPts val="2850"/>
              </a:lnSpc>
            </a:pPr>
            <a:endParaRPr lang="es-ES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Comprender estos algoritmos es esencial para optimizar el rendimiento de programas y fortalecer la capacidad de resolución de problemas en programación. A través del lenguaje Python, es posible visualizar de manera sencilla su funcionamiento y aplicación.</a:t>
            </a:r>
            <a:endParaRPr lang="en-US" sz="175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0868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932"/>
            <a:ext cx="7151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Referencias Bibliográficas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1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Cormen, T. et al. </a:t>
            </a:r>
            <a:r>
              <a:rPr lang="en-US" sz="17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Introduction to Algorithms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Referencia fundamental para algoritmos y estructuras de datos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35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Software Foundation. </a:t>
            </a:r>
            <a:r>
              <a:rPr lang="en-US" sz="1750" u="sng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https://docs.python.org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Documentación oficial del lenguaje 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757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Sedgewick, R. &amp; Wayne, K. </a:t>
            </a:r>
            <a:r>
              <a:rPr lang="en-US" sz="17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Algorithms in Python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- Implementaciones prácticas de algoritmos clásicos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937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Estas fuentes proporcionan la base teórica y práctica necesaria para comprender completamente los algoritmos de búsqueda y su implementación eficiente en Python.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747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investigación continua en este campo sigue generando nuevas optimizaciones y aplicaciones innovadoras de estos principios fundamentales.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8902" y="922020"/>
            <a:ext cx="7267932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de la Investigación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902" y="1898452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8078" y="1938040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5059" y="1970961"/>
            <a:ext cx="40300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Comprender el Funcionamiento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5059" y="2427565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Describir la lógica interna de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Bubble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,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Insertion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, Búsqueda Lineal y Búsqueda Binaria.</a:t>
            </a:r>
            <a:endParaRPr lang="en-US" sz="16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8902" y="3525083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8078" y="3564672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5059" y="3597593"/>
            <a:ext cx="299549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Implementar en Python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5059" y="4054197"/>
            <a:ext cx="7425027" cy="759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Desarrollar las versiones de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Bubble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Insertion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Ademas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las </a:t>
            </a:r>
          </a:p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búsquedas Lineal y Binaria.</a:t>
            </a:r>
            <a:endParaRPr lang="es-ES" sz="16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8902" y="4814054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8078" y="4853642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5059" y="4886563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Comparar Eficiencia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5059" y="5343168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Evaluar complejidad (mejor, promedio y peor caso) y rendimiento práctico de cada algoritmo.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8902" y="6440686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8078" y="6480274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5059" y="6275725"/>
            <a:ext cx="270998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Evaluar Aplicabilidad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5059" y="6678215"/>
            <a:ext cx="6980039" cy="96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Determinar los escenarios más adecuados para usar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Bubble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</a:p>
          <a:p>
            <a:pPr>
              <a:lnSpc>
                <a:spcPts val="2650"/>
              </a:lnSpc>
            </a:pP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Insertion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Búsqueda Lineal o Búsqueda Binaria según el tamaño y la </a:t>
            </a:r>
          </a:p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distribución de los datos.</a:t>
            </a:r>
            <a:endParaRPr lang="en-US" sz="1650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315" y="446314"/>
            <a:ext cx="4807197" cy="7437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43476" y="1554022"/>
            <a:ext cx="84481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Ordenamiento por </a:t>
            </a: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burbuja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49560" y="3156419"/>
            <a:ext cx="7556421" cy="3886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algoritmo de ordenamiento por burbuja es uno de los mas simples pero menos eficientes. Sirve para ordenar una lista de números de menor a</a:t>
            </a:r>
          </a:p>
          <a:p>
            <a:pPr>
              <a:lnSpc>
                <a:spcPts val="2850"/>
              </a:lnSpc>
            </a:pPr>
            <a:r>
              <a:rPr lang="es-E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</a:t>
            </a: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ayor.</a:t>
            </a:r>
          </a:p>
          <a:p>
            <a:pPr>
              <a:lnSpc>
                <a:spcPts val="2850"/>
              </a:lnSpc>
            </a:pPr>
            <a:endParaRPr lang="es-ES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Funciona comparando pares de elementos e intercambiándolos si están en el orden incorrecto, este proceso se hace una y otra vez hasta que la lista est</a:t>
            </a:r>
            <a:r>
              <a:rPr lang="es-E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</a:t>
            </a: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ordenada de forma correcta.</a:t>
            </a:r>
          </a:p>
          <a:p>
            <a:pPr>
              <a:lnSpc>
                <a:spcPts val="2850"/>
              </a:lnSpc>
            </a:pPr>
            <a:endParaRPr lang="es-ES" sz="1750" dirty="0" smtClean="0"/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T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iene complejidad O(n2) por lo que no son muy eficientes si la lista es muy</a:t>
            </a: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grande.</a:t>
            </a:r>
            <a:endParaRPr lang="en-US" sz="17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27"/>
            <a:ext cx="5839439" cy="7466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256" y="874812"/>
            <a:ext cx="7454860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Algoritmo</a:t>
            </a:r>
            <a:endParaRPr lang="en-US" sz="40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7" y="150378"/>
            <a:ext cx="4207378" cy="746949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71169" y="1849016"/>
            <a:ext cx="85401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Compara con elementos adyacente</a:t>
            </a: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Se compara un elemento con el que tiene justo al lado.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Intercambia si están desordenados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Si el primer elemento es mayor que el segundo, se intercambian.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Repetir durante la pasada 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Se sigue comparando e intercambiando pares adyacentes hasta el final de la lista. El elemento más grande "burbujea" a su posición correcta.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Realizar múltiples pasadas 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Se repite este proceso varias veces hasta que no queden más elementos por ordenar.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Finaliza al no encontrar intercambios</a:t>
            </a: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 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El algoritmo termina cuando una pasada completa no tiene ningún intercambio, indicando que la lista ya está ordenada.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5" y="1533190"/>
            <a:ext cx="9119683" cy="2352675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2373085" y="4307103"/>
            <a:ext cx="9323964" cy="2659754"/>
            <a:chOff x="916946" y="3653960"/>
            <a:chExt cx="9323964" cy="265975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1453672" y="4724147"/>
              <a:ext cx="785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Sencillo de implementar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Código simple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734224" y="4724146"/>
              <a:ext cx="450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Poco eficiente en listas grandes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No optimiza casos favorables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  <p:sp>
        <p:nvSpPr>
          <p:cNvPr id="28" name="Rectángulo 27"/>
          <p:cNvSpPr/>
          <p:nvPr/>
        </p:nvSpPr>
        <p:spPr>
          <a:xfrm>
            <a:off x="4499134" y="519958"/>
            <a:ext cx="3807453" cy="704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sz="4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1033276" y="1292765"/>
            <a:ext cx="84481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rdenamiento por insercion </a:t>
            </a:r>
            <a:endParaRPr lang="en-US" sz="445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033276" y="2841171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El algoritmo de ordenamiento por inserción es un algoritmo simple pero eficiente. </a:t>
            </a:r>
          </a:p>
          <a:p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Funciona dividiendo la lista en dos partes, una parte ordenada y otra desordenada, a medida que se recorre la lista desordenada, se insertan elementos en la posición correcta en la parte ordenada.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Su complejidad O(n) en el peor caso lo vuelve ineficiente para grandes volúmenes de datos.</a:t>
            </a:r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457" y="550918"/>
            <a:ext cx="4426177" cy="6648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506185" y="689147"/>
            <a:ext cx="6943504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</a:t>
            </a:r>
            <a:r>
              <a:rPr lang="en-US" sz="4000" dirty="0" err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06185" y="1937655"/>
            <a:ext cx="7854044" cy="480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Toma un elemento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Se selecciona un elemento de la parte no ordenada de la lista.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Compara y desplaza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Se compara con los elementos ya ordenados a su izquierda, desplazando los mayores hacia la derecha.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Inserta en posición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El elemento se coloca en el espacio correcto dentro de la parte ya ordenada.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Repite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Este proceso se repite con cada elemento hasta que toda la lista esté ordenada.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73" y="87086"/>
            <a:ext cx="5323114" cy="8062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046390"/>
            <a:ext cx="9334500" cy="29146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86187" y="338504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s-AR" dirty="0"/>
          </a:p>
        </p:txBody>
      </p:sp>
      <p:grpSp>
        <p:nvGrpSpPr>
          <p:cNvPr id="10" name="Grupo 9"/>
          <p:cNvGrpSpPr/>
          <p:nvPr/>
        </p:nvGrpSpPr>
        <p:grpSpPr>
          <a:xfrm>
            <a:off x="2373085" y="4307103"/>
            <a:ext cx="9323964" cy="2659754"/>
            <a:chOff x="916946" y="3653960"/>
            <a:chExt cx="9323964" cy="26597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1453672" y="4724147"/>
              <a:ext cx="785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Baja sobrecarga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Simplicidad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734224" y="4724146"/>
              <a:ext cx="450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Ineficiencia en listas grandes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No escalable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502228" y="2595380"/>
            <a:ext cx="7315200" cy="33932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Los algoritmos de búsqueda lineal, también conocidos como búsqueda secuencial, implican recorrer una lista de elementos uno por uno hasta encontrar un elemento especifico. </a:t>
            </a:r>
          </a:p>
          <a:p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Este algoritmo es muy sencillo de implementar en código pero puede ser muy ineficiente dependiendo del largo de la lista y la ubicación donde está el elemento.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Su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complejidad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es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O(n)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, lo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cual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significa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que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tiempo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ejecución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crece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linealmente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con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tamaño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de la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lista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.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peor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caso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debe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examinar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todos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los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elementos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.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589314" y="1108030"/>
            <a:ext cx="7315200" cy="76084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5550"/>
              </a:lnSpc>
            </a:pP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Busqueda Lineal</a:t>
            </a:r>
            <a:endParaRPr lang="en-US" sz="4450" dirty="0">
              <a:solidFill>
                <a:srgbClr val="373B48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1235</Words>
  <Application>Microsoft Office PowerPoint</Application>
  <PresentationFormat>Personalizado</PresentationFormat>
  <Paragraphs>197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Funnel Sans</vt:lpstr>
      <vt:lpstr>Mona Sans Semi Bold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Cuenta Microsoft</cp:lastModifiedBy>
  <cp:revision>34</cp:revision>
  <dcterms:created xsi:type="dcterms:W3CDTF">2025-05-23T16:40:10Z</dcterms:created>
  <dcterms:modified xsi:type="dcterms:W3CDTF">2025-06-20T23:25:05Z</dcterms:modified>
</cp:coreProperties>
</file>